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57" r:id="rId2"/>
  </p:sldIdLst>
  <p:sldSz cx="9001125" cy="687705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806" y="-84"/>
      </p:cViewPr>
      <p:guideLst>
        <p:guide orient="horz" pos="2166"/>
        <p:guide pos="283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75085" y="2136344"/>
            <a:ext cx="7650956" cy="147410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50169" y="3896995"/>
            <a:ext cx="6300788" cy="175746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1D0AE-DC61-4EE1-86E8-DC45FAFDCA11}" type="datetimeFigureOut">
              <a:rPr lang="es-MX" smtClean="0"/>
              <a:pPr/>
              <a:t>11/08/2014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4C15E-DDAA-44B5-9A00-D203AE783ED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1D0AE-DC61-4EE1-86E8-DC45FAFDCA11}" type="datetimeFigureOut">
              <a:rPr lang="es-MX" smtClean="0"/>
              <a:pPr/>
              <a:t>11/08/2014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4C15E-DDAA-44B5-9A00-D203AE783ED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25816" y="275402"/>
            <a:ext cx="2025253" cy="586777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0056" y="275402"/>
            <a:ext cx="5925741" cy="586777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1D0AE-DC61-4EE1-86E8-DC45FAFDCA11}" type="datetimeFigureOut">
              <a:rPr lang="es-MX" smtClean="0"/>
              <a:pPr/>
              <a:t>11/08/2014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4C15E-DDAA-44B5-9A00-D203AE783ED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841622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1D0AE-DC61-4EE1-86E8-DC45FAFDCA11}" type="datetimeFigureOut">
              <a:rPr lang="es-MX" smtClean="0"/>
              <a:pPr/>
              <a:t>11/08/2014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4C15E-DDAA-44B5-9A00-D203AE783ED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1027" y="4419142"/>
            <a:ext cx="7650956" cy="136585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11027" y="2914788"/>
            <a:ext cx="7650956" cy="150435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1D0AE-DC61-4EE1-86E8-DC45FAFDCA11}" type="datetimeFigureOut">
              <a:rPr lang="es-MX" smtClean="0"/>
              <a:pPr/>
              <a:t>11/08/2014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4C15E-DDAA-44B5-9A00-D203AE783ED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0056" y="1604646"/>
            <a:ext cx="3975497" cy="45385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5572" y="1604646"/>
            <a:ext cx="3975497" cy="45385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1D0AE-DC61-4EE1-86E8-DC45FAFDCA11}" type="datetimeFigureOut">
              <a:rPr lang="es-MX" smtClean="0"/>
              <a:pPr/>
              <a:t>11/08/2014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4C15E-DDAA-44B5-9A00-D203AE783ED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0056" y="1539377"/>
            <a:ext cx="3977060" cy="64153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0056" y="2180916"/>
            <a:ext cx="3977060" cy="396226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572447" y="1539377"/>
            <a:ext cx="3978622" cy="64153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572447" y="2180916"/>
            <a:ext cx="3978622" cy="396226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1D0AE-DC61-4EE1-86E8-DC45FAFDCA11}" type="datetimeFigureOut">
              <a:rPr lang="es-MX" smtClean="0"/>
              <a:pPr/>
              <a:t>11/08/2014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4C15E-DDAA-44B5-9A00-D203AE783ED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1D0AE-DC61-4EE1-86E8-DC45FAFDCA11}" type="datetimeFigureOut">
              <a:rPr lang="es-MX" smtClean="0"/>
              <a:pPr/>
              <a:t>11/08/2014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4C15E-DDAA-44B5-9A00-D203AE783ED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1D0AE-DC61-4EE1-86E8-DC45FAFDCA11}" type="datetimeFigureOut">
              <a:rPr lang="es-MX" smtClean="0"/>
              <a:pPr/>
              <a:t>11/08/2014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4C15E-DDAA-44B5-9A00-D203AE783ED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0057" y="273808"/>
            <a:ext cx="2961308" cy="116527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19190" y="273809"/>
            <a:ext cx="5031879" cy="586937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0057" y="1439087"/>
            <a:ext cx="2961308" cy="470409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1D0AE-DC61-4EE1-86E8-DC45FAFDCA11}" type="datetimeFigureOut">
              <a:rPr lang="es-MX" smtClean="0"/>
              <a:pPr/>
              <a:t>11/08/2014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4C15E-DDAA-44B5-9A00-D203AE783ED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64284" y="4813935"/>
            <a:ext cx="5400675" cy="56831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64284" y="614477"/>
            <a:ext cx="5400675" cy="412623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64284" y="5382247"/>
            <a:ext cx="5400675" cy="8070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1D0AE-DC61-4EE1-86E8-DC45FAFDCA11}" type="datetimeFigureOut">
              <a:rPr lang="es-MX" smtClean="0"/>
              <a:pPr/>
              <a:t>11/08/2014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4C15E-DDAA-44B5-9A00-D203AE783ED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0056" y="275401"/>
            <a:ext cx="8101013" cy="11461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0056" y="1604646"/>
            <a:ext cx="8101013" cy="45385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0056" y="6374007"/>
            <a:ext cx="2100263" cy="366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1D0AE-DC61-4EE1-86E8-DC45FAFDCA11}" type="datetimeFigureOut">
              <a:rPr lang="es-MX" smtClean="0"/>
              <a:pPr/>
              <a:t>11/08/2014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75385" y="6374007"/>
            <a:ext cx="2850356" cy="366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450806" y="6374007"/>
            <a:ext cx="2100263" cy="366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C15E-DDAA-44B5-9A00-D203AE783ED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http://www.semarnat.gob.mx/sites/default/files/identidad/SEMARNAT/Logomovermexico.jpg"/>
          <p:cNvPicPr>
            <a:picLocks noChangeAspect="1" noChangeArrowheads="1"/>
          </p:cNvPicPr>
          <p:nvPr/>
        </p:nvPicPr>
        <p:blipFill>
          <a:blip r:embed="rId2" cstate="print"/>
          <a:srcRect l="20855" t="31050" r="20751" b="33851"/>
          <a:stretch>
            <a:fillRect/>
          </a:stretch>
        </p:blipFill>
        <p:spPr bwMode="auto">
          <a:xfrm>
            <a:off x="6644590" y="44836"/>
            <a:ext cx="1754533" cy="866408"/>
          </a:xfrm>
          <a:prstGeom prst="rect">
            <a:avLst/>
          </a:prstGeom>
          <a:noFill/>
        </p:spPr>
      </p:pic>
      <p:pic>
        <p:nvPicPr>
          <p:cNvPr id="9" name="8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2" y="49174"/>
            <a:ext cx="2126485" cy="934278"/>
          </a:xfrm>
          <a:prstGeom prst="rect">
            <a:avLst/>
          </a:prstGeom>
        </p:spPr>
      </p:pic>
      <p:sp>
        <p:nvSpPr>
          <p:cNvPr id="12293" name="1 Título"/>
          <p:cNvSpPr txBox="1">
            <a:spLocks/>
          </p:cNvSpPr>
          <p:nvPr/>
        </p:nvSpPr>
        <p:spPr bwMode="auto">
          <a:xfrm>
            <a:off x="460239" y="766828"/>
            <a:ext cx="7908800" cy="722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36" tIns="41468" rIns="82936" bIns="41468"/>
          <a:lstStyle/>
          <a:p>
            <a:pPr algn="ctr" defTabSz="1174750"/>
            <a:r>
              <a:rPr lang="es-ES" altLang="es-MX" b="1" dirty="0" smtClean="0">
                <a:latin typeface="+mj-lt"/>
                <a:cs typeface="Aparajita" pitchFamily="34" charset="0"/>
              </a:rPr>
              <a:t>RECONSTRUCCIÓN DEL PUENTE VEHICULAR </a:t>
            </a:r>
          </a:p>
          <a:p>
            <a:pPr algn="ctr" defTabSz="1174750"/>
            <a:r>
              <a:rPr lang="es-ES" altLang="es-MX" b="1" dirty="0" smtClean="0">
                <a:latin typeface="+mj-lt"/>
                <a:cs typeface="Aparajita" pitchFamily="34" charset="0"/>
              </a:rPr>
              <a:t>“COYUCA I”</a:t>
            </a:r>
            <a:endParaRPr lang="es-MX" altLang="es-MX" b="1" dirty="0">
              <a:latin typeface="+mj-lt"/>
              <a:cs typeface="Aparajita" pitchFamily="34" charset="0"/>
            </a:endParaRPr>
          </a:p>
        </p:txBody>
      </p:sp>
      <p:pic>
        <p:nvPicPr>
          <p:cNvPr id="6" name="Picture 2" descr="Logo Guerrero"/>
          <p:cNvPicPr>
            <a:picLocks noChangeAspect="1" noChangeArrowheads="1"/>
          </p:cNvPicPr>
          <p:nvPr/>
        </p:nvPicPr>
        <p:blipFill>
          <a:blip r:embed="rId4" cstate="print"/>
          <a:srcRect r="40964"/>
          <a:stretch>
            <a:fillRect/>
          </a:stretch>
        </p:blipFill>
        <p:spPr bwMode="auto">
          <a:xfrm>
            <a:off x="3649969" y="57026"/>
            <a:ext cx="1346775" cy="637594"/>
          </a:xfrm>
          <a:prstGeom prst="rect">
            <a:avLst/>
          </a:prstGeom>
          <a:noFill/>
        </p:spPr>
      </p:pic>
      <p:sp>
        <p:nvSpPr>
          <p:cNvPr id="10" name="9 CuadroTexto"/>
          <p:cNvSpPr txBox="1"/>
          <p:nvPr/>
        </p:nvSpPr>
        <p:spPr>
          <a:xfrm>
            <a:off x="247590" y="1200077"/>
            <a:ext cx="3898558" cy="16511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50" b="1" dirty="0" smtClean="0"/>
              <a:t>Descripción:</a:t>
            </a:r>
          </a:p>
          <a:p>
            <a:pPr algn="just">
              <a:buFont typeface="Wingdings" pitchFamily="2" charset="2"/>
              <a:buChar char="§"/>
            </a:pPr>
            <a:r>
              <a:rPr lang="es-MX" sz="800" b="1" dirty="0" smtClean="0"/>
              <a:t> </a:t>
            </a:r>
            <a:r>
              <a:rPr lang="es-ES" sz="800" dirty="0" smtClean="0"/>
              <a:t>La superestructura esta formada por 21 claros de 30.00 ,35.00 y 40.00 m de longitud  con un ancho de 12 m .</a:t>
            </a:r>
          </a:p>
          <a:p>
            <a:pPr algn="just"/>
            <a:endParaRPr lang="es-ES" sz="800" dirty="0" smtClean="0"/>
          </a:p>
          <a:p>
            <a:pPr algn="just">
              <a:buFont typeface="Wingdings" pitchFamily="2" charset="2"/>
              <a:buChar char="§"/>
            </a:pPr>
            <a:r>
              <a:rPr lang="es-ES" sz="800" dirty="0" smtClean="0"/>
              <a:t> La sección transversal formada por  dos trabes tipo artesa de 1.80 m de peralte, losa de </a:t>
            </a:r>
            <a:r>
              <a:rPr lang="es-ES" sz="800" dirty="0" smtClean="0"/>
              <a:t>25 </a:t>
            </a:r>
            <a:r>
              <a:rPr lang="es-ES" sz="800" dirty="0" smtClean="0"/>
              <a:t>cm y carpeta de 5 cm.</a:t>
            </a:r>
          </a:p>
          <a:p>
            <a:pPr algn="just"/>
            <a:endParaRPr lang="es-ES" sz="800" dirty="0" smtClean="0"/>
          </a:p>
          <a:p>
            <a:pPr algn="just">
              <a:buFont typeface="Wingdings" pitchFamily="2" charset="2"/>
              <a:buChar char="§"/>
            </a:pPr>
            <a:r>
              <a:rPr lang="es-ES" sz="800" dirty="0" smtClean="0"/>
              <a:t> La subestructura esta formada por cabezales apoyados sobre una pila central oblonga de 2.50 m x 1.50 m, misma que esta apoyada en zapatas formadas por una cimentación de 6 pilotes de </a:t>
            </a:r>
            <a:r>
              <a:rPr lang="es-ES" sz="800" dirty="0" smtClean="0"/>
              <a:t>1.20 </a:t>
            </a:r>
            <a:r>
              <a:rPr lang="es-ES" sz="800" dirty="0" smtClean="0"/>
              <a:t>m de diámetro, desplantados a una profundidad de 27 m.</a:t>
            </a:r>
          </a:p>
          <a:p>
            <a:pPr algn="just">
              <a:buFont typeface="Wingdings" pitchFamily="2" charset="2"/>
              <a:buChar char="§"/>
            </a:pPr>
            <a:endParaRPr lang="es-ES" sz="800" b="1" dirty="0"/>
          </a:p>
          <a:p>
            <a:pPr algn="just"/>
            <a:r>
              <a:rPr lang="es-MX" sz="1050" b="1" dirty="0"/>
              <a:t>Ficha Técnica</a:t>
            </a:r>
            <a:r>
              <a:rPr lang="es-MX" sz="1050" b="1" dirty="0" smtClean="0"/>
              <a:t>:</a:t>
            </a:r>
            <a:endParaRPr lang="es-MX" sz="1100" b="1" dirty="0"/>
          </a:p>
        </p:txBody>
      </p:sp>
      <p:graphicFrame>
        <p:nvGraphicFramePr>
          <p:cNvPr id="15" name="14 Tabla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29518028"/>
              </p:ext>
            </p:extLst>
          </p:nvPr>
        </p:nvGraphicFramePr>
        <p:xfrm>
          <a:off x="318473" y="2788653"/>
          <a:ext cx="3685910" cy="22521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73777"/>
                <a:gridCol w="2312133"/>
              </a:tblGrid>
              <a:tr h="229235">
                <a:tc>
                  <a:txBody>
                    <a:bodyPr/>
                    <a:lstStyle/>
                    <a:p>
                      <a:r>
                        <a:rPr lang="es-MX" sz="900" kern="1200" dirty="0" smtClean="0"/>
                        <a:t>Longitud:</a:t>
                      </a:r>
                      <a:endParaRPr lang="es-MX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11" marR="90011" marT="45847" marB="45847"/>
                </a:tc>
                <a:tc>
                  <a:txBody>
                    <a:bodyPr/>
                    <a:lstStyle/>
                    <a:p>
                      <a:r>
                        <a:rPr lang="es-MX" sz="900" kern="1200" dirty="0" smtClean="0"/>
                        <a:t>785.00 m</a:t>
                      </a:r>
                      <a:endParaRPr lang="es-MX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11" marR="90011" marT="45847" marB="45847"/>
                </a:tc>
              </a:tr>
              <a:tr h="229235">
                <a:tc>
                  <a:txBody>
                    <a:bodyPr/>
                    <a:lstStyle/>
                    <a:p>
                      <a:r>
                        <a:rPr lang="es-MX" sz="900" kern="1200" dirty="0" smtClean="0"/>
                        <a:t>Carriles:</a:t>
                      </a:r>
                      <a:endParaRPr lang="es-MX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11" marR="90011" marT="45847" marB="45847"/>
                </a:tc>
                <a:tc>
                  <a:txBody>
                    <a:bodyPr/>
                    <a:lstStyle/>
                    <a:p>
                      <a:r>
                        <a:rPr lang="es-MX" sz="900" kern="1200" dirty="0" smtClean="0"/>
                        <a:t>2</a:t>
                      </a:r>
                      <a:endParaRPr lang="es-MX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11" marR="90011" marT="45847" marB="45847"/>
                </a:tc>
              </a:tr>
              <a:tr h="229235">
                <a:tc>
                  <a:txBody>
                    <a:bodyPr/>
                    <a:lstStyle/>
                    <a:p>
                      <a:r>
                        <a:rPr lang="es-MX" sz="900" kern="1200" dirty="0" smtClean="0"/>
                        <a:t>Ancho total:</a:t>
                      </a:r>
                      <a:endParaRPr lang="es-MX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11" marR="90011" marT="45847" marB="45847"/>
                </a:tc>
                <a:tc>
                  <a:txBody>
                    <a:bodyPr/>
                    <a:lstStyle/>
                    <a:p>
                      <a:r>
                        <a:rPr lang="es-MX" sz="900" kern="1200" dirty="0" smtClean="0"/>
                        <a:t>12.00 m</a:t>
                      </a:r>
                      <a:endParaRPr lang="es-MX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11" marR="90011" marT="45847" marB="45847"/>
                </a:tc>
              </a:tr>
              <a:tr h="229235">
                <a:tc>
                  <a:txBody>
                    <a:bodyPr/>
                    <a:lstStyle/>
                    <a:p>
                      <a:r>
                        <a:rPr lang="es-MX" sz="900" kern="1200" dirty="0" smtClean="0"/>
                        <a:t>Nº  de claros:</a:t>
                      </a:r>
                      <a:endParaRPr lang="es-MX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11" marR="90011" marT="45847" marB="45847"/>
                </a:tc>
                <a:tc>
                  <a:txBody>
                    <a:bodyPr/>
                    <a:lstStyle/>
                    <a:p>
                      <a:r>
                        <a:rPr lang="es-MX" sz="900" kern="1200" dirty="0" smtClean="0"/>
                        <a:t>21</a:t>
                      </a:r>
                      <a:endParaRPr lang="es-MX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11" marR="90011" marT="45847" marB="45847"/>
                </a:tc>
              </a:tr>
              <a:tr h="229235">
                <a:tc>
                  <a:txBody>
                    <a:bodyPr/>
                    <a:lstStyle/>
                    <a:p>
                      <a:r>
                        <a:rPr lang="es-MX" sz="900" kern="1200" dirty="0" smtClean="0"/>
                        <a:t>Espesor losa:</a:t>
                      </a:r>
                      <a:endParaRPr lang="es-MX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11" marR="90011" marT="45847" marB="45847"/>
                </a:tc>
                <a:tc>
                  <a:txBody>
                    <a:bodyPr/>
                    <a:lstStyle/>
                    <a:p>
                      <a:r>
                        <a:rPr lang="es-MX" sz="900" kern="1200" dirty="0" smtClean="0"/>
                        <a:t>20 cm</a:t>
                      </a:r>
                      <a:endParaRPr lang="es-MX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11" marR="90011" marT="45847" marB="45847"/>
                </a:tc>
              </a:tr>
              <a:tr h="229235">
                <a:tc>
                  <a:txBody>
                    <a:bodyPr/>
                    <a:lstStyle/>
                    <a:p>
                      <a:r>
                        <a:rPr lang="es-MX" sz="900" kern="1200" dirty="0" smtClean="0"/>
                        <a:t>Trabes:  </a:t>
                      </a:r>
                      <a:endParaRPr lang="es-MX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11" marR="90011" marT="45847" marB="45847"/>
                </a:tc>
                <a:tc>
                  <a:txBody>
                    <a:bodyPr/>
                    <a:lstStyle/>
                    <a:p>
                      <a:r>
                        <a:rPr lang="es-MX" sz="900" kern="1200" dirty="0" smtClean="0"/>
                        <a:t>TIPO ARTESA</a:t>
                      </a:r>
                      <a:endParaRPr lang="es-MX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11" marR="90011" marT="45847" marB="45847"/>
                </a:tc>
              </a:tr>
              <a:tr h="229235">
                <a:tc>
                  <a:txBody>
                    <a:bodyPr/>
                    <a:lstStyle/>
                    <a:p>
                      <a:r>
                        <a:rPr lang="es-MX" sz="900" kern="1200" dirty="0" smtClean="0"/>
                        <a:t>Subestructura:</a:t>
                      </a:r>
                      <a:endParaRPr lang="es-MX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11" marR="90011" marT="45847" marB="45847"/>
                </a:tc>
                <a:tc>
                  <a:txBody>
                    <a:bodyPr/>
                    <a:lstStyle/>
                    <a:p>
                      <a:r>
                        <a:rPr lang="es-MX" sz="900" kern="1200" dirty="0" smtClean="0"/>
                        <a:t>Pilas de cimentación de </a:t>
                      </a:r>
                      <a:r>
                        <a:rPr lang="es-MX" sz="900" kern="1200" dirty="0" smtClean="0"/>
                        <a:t>1.20 </a:t>
                      </a:r>
                      <a:r>
                        <a:rPr lang="es-MX" sz="900" kern="1200" dirty="0" smtClean="0"/>
                        <a:t>m de diámetro</a:t>
                      </a:r>
                      <a:endParaRPr lang="es-MX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11" marR="90011" marT="45847" marB="45847"/>
                </a:tc>
              </a:tr>
              <a:tr h="229235">
                <a:tc>
                  <a:txBody>
                    <a:bodyPr/>
                    <a:lstStyle/>
                    <a:p>
                      <a:r>
                        <a:rPr lang="es-MX" sz="900" kern="1200" dirty="0" smtClean="0"/>
                        <a:t>Inversión:</a:t>
                      </a:r>
                      <a:endParaRPr lang="es-MX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11" marR="90011" marT="45847" marB="45847"/>
                </a:tc>
                <a:tc>
                  <a:txBody>
                    <a:bodyPr/>
                    <a:lstStyle/>
                    <a:p>
                      <a:r>
                        <a:rPr lang="es-MX" sz="900" kern="1200" dirty="0" smtClean="0"/>
                        <a:t>$ 543 MDP</a:t>
                      </a:r>
                      <a:endParaRPr lang="es-MX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11" marR="90011" marT="45847" marB="45847"/>
                </a:tc>
              </a:tr>
              <a:tr h="418319">
                <a:tc>
                  <a:txBody>
                    <a:bodyPr/>
                    <a:lstStyle/>
                    <a:p>
                      <a:r>
                        <a:rPr lang="es-MX" sz="900" kern="1200" dirty="0" smtClean="0"/>
                        <a:t>Periodo de ejecución:</a:t>
                      </a:r>
                      <a:endParaRPr lang="es-MX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11" marR="90011" marT="45847" marB="45847"/>
                </a:tc>
                <a:tc>
                  <a:txBody>
                    <a:bodyPr/>
                    <a:lstStyle/>
                    <a:p>
                      <a:r>
                        <a:rPr lang="es-MX" sz="900" kern="1200" dirty="0" smtClean="0"/>
                        <a:t>24 de Septiembre de 2013</a:t>
                      </a:r>
                    </a:p>
                    <a:p>
                      <a:r>
                        <a:rPr lang="es-MX" sz="900" kern="1200" dirty="0" smtClean="0"/>
                        <a:t>al 31 de Julio de 2014</a:t>
                      </a:r>
                      <a:endParaRPr lang="es-MX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11" marR="90011" marT="45847" marB="45847"/>
                </a:tc>
              </a:tr>
            </a:tbl>
          </a:graphicData>
        </a:graphic>
      </p:graphicFrame>
      <p:pic>
        <p:nvPicPr>
          <p:cNvPr id="1026" name="Picture 2" descr="H:\FOTOS DE HOY\IMG_3227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00562" y="4158605"/>
            <a:ext cx="4320480" cy="2520280"/>
          </a:xfrm>
          <a:prstGeom prst="rect">
            <a:avLst/>
          </a:prstGeom>
          <a:noFill/>
        </p:spPr>
      </p:pic>
      <p:pic>
        <p:nvPicPr>
          <p:cNvPr id="1027" name="Picture 3" descr="H:\FOTOS DE HOY\IMG_1077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44578" y="1494309"/>
            <a:ext cx="4032447" cy="2448272"/>
          </a:xfrm>
          <a:prstGeom prst="rect">
            <a:avLst/>
          </a:prstGeom>
          <a:noFill/>
        </p:spPr>
      </p:pic>
      <p:pic>
        <p:nvPicPr>
          <p:cNvPr id="1028" name="Picture 4" descr="H:\FOTOS DE HOY\IMG_2576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4098" y="4950693"/>
            <a:ext cx="4032448" cy="18543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</TotalTime>
  <Words>166</Words>
  <Application>Microsoft Office PowerPoint</Application>
  <PresentationFormat>Personalizado</PresentationFormat>
  <Paragraphs>29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Hermes Omar Diaz Franco</dc:creator>
  <cp:lastModifiedBy>Hermes Omar Diaz Franco</cp:lastModifiedBy>
  <cp:revision>20</cp:revision>
  <dcterms:created xsi:type="dcterms:W3CDTF">2014-06-09T14:51:41Z</dcterms:created>
  <dcterms:modified xsi:type="dcterms:W3CDTF">2014-08-11T17:22:30Z</dcterms:modified>
</cp:coreProperties>
</file>